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8" r:id="rId2"/>
    <p:sldId id="325" r:id="rId3"/>
    <p:sldId id="339" r:id="rId4"/>
    <p:sldId id="338" r:id="rId5"/>
    <p:sldId id="350" r:id="rId6"/>
    <p:sldId id="352" r:id="rId7"/>
    <p:sldId id="327" r:id="rId8"/>
    <p:sldId id="328" r:id="rId9"/>
    <p:sldId id="353" r:id="rId10"/>
    <p:sldId id="354" r:id="rId11"/>
    <p:sldId id="356" r:id="rId12"/>
    <p:sldId id="357" r:id="rId13"/>
    <p:sldId id="360" r:id="rId14"/>
    <p:sldId id="361" r:id="rId15"/>
    <p:sldId id="334" r:id="rId16"/>
    <p:sldId id="358" r:id="rId17"/>
    <p:sldId id="359" r:id="rId18"/>
    <p:sldId id="337" r:id="rId19"/>
  </p:sldIdLst>
  <p:sldSz cx="9144000" cy="5143500" type="screen16x9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EAEB64B-0AC6-42BD-AA43-A8E9D01AAE68}">
          <p14:sldIdLst>
            <p14:sldId id="318"/>
            <p14:sldId id="325"/>
            <p14:sldId id="339"/>
            <p14:sldId id="338"/>
            <p14:sldId id="350"/>
            <p14:sldId id="352"/>
            <p14:sldId id="327"/>
            <p14:sldId id="328"/>
            <p14:sldId id="353"/>
            <p14:sldId id="354"/>
            <p14:sldId id="356"/>
            <p14:sldId id="357"/>
            <p14:sldId id="360"/>
            <p14:sldId id="361"/>
            <p14:sldId id="334"/>
            <p14:sldId id="358"/>
            <p14:sldId id="359"/>
            <p14:sldId id="33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DF891"/>
    <a:srgbClr val="EBD5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2593" autoAdjust="0"/>
  </p:normalViewPr>
  <p:slideViewPr>
    <p:cSldViewPr>
      <p:cViewPr>
        <p:scale>
          <a:sx n="150" d="100"/>
          <a:sy n="150" d="100"/>
        </p:scale>
        <p:origin x="-816" y="-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7976"/>
          </a:xfrm>
          <a:prstGeom prst="rect">
            <a:avLst/>
          </a:prstGeom>
        </p:spPr>
        <p:txBody>
          <a:bodyPr vert="horz" lIns="95573" tIns="47786" rIns="95573" bIns="47786" rtlCol="0"/>
          <a:lstStyle>
            <a:lvl1pPr algn="l">
              <a:defRPr sz="13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7976"/>
          </a:xfrm>
          <a:prstGeom prst="rect">
            <a:avLst/>
          </a:prstGeom>
        </p:spPr>
        <p:txBody>
          <a:bodyPr vert="horz" lIns="95573" tIns="47786" rIns="95573" bIns="47786" rtlCol="0"/>
          <a:lstStyle>
            <a:lvl1pPr algn="r">
              <a:defRPr sz="1300"/>
            </a:lvl1pPr>
          </a:lstStyle>
          <a:p>
            <a:fld id="{266D1608-D766-4721-AA6A-BE52D7891CD2}" type="datetimeFigureOut">
              <a:rPr lang="x-none" smtClean="0"/>
              <a:t>26.02.2026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3" tIns="47786" rIns="95573" bIns="47786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9"/>
          </a:xfrm>
          <a:prstGeom prst="rect">
            <a:avLst/>
          </a:prstGeom>
        </p:spPr>
        <p:txBody>
          <a:bodyPr vert="horz" lIns="95573" tIns="47786" rIns="95573" bIns="4778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60" cy="497975"/>
          </a:xfrm>
          <a:prstGeom prst="rect">
            <a:avLst/>
          </a:prstGeom>
        </p:spPr>
        <p:txBody>
          <a:bodyPr vert="horz" lIns="95573" tIns="47786" rIns="95573" bIns="47786" rtlCol="0" anchor="b"/>
          <a:lstStyle>
            <a:lvl1pPr algn="l">
              <a:defRPr sz="13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60" cy="497975"/>
          </a:xfrm>
          <a:prstGeom prst="rect">
            <a:avLst/>
          </a:prstGeom>
        </p:spPr>
        <p:txBody>
          <a:bodyPr vert="horz" lIns="95573" tIns="47786" rIns="95573" bIns="47786" rtlCol="0" anchor="b"/>
          <a:lstStyle>
            <a:lvl1pPr algn="r">
              <a:defRPr sz="1300"/>
            </a:lvl1pPr>
          </a:lstStyle>
          <a:p>
            <a:fld id="{711A2D25-2E35-44F5-8256-91F5355B034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12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548639"/>
            <a:ext cx="4829287" cy="36710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4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827692-555E-4196-88EB-F697353146E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7CCDA5D-7F13-4129-9518-875E345ECBC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rbis.okmpu.edu.kz/" TargetMode="External"/><Relationship Id="rId2" Type="http://schemas.openxmlformats.org/officeDocument/2006/relationships/hyperlink" Target="https://library.okmpu.k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mart-kitap.kz/" TargetMode="External"/><Relationship Id="rId4" Type="http://schemas.openxmlformats.org/officeDocument/2006/relationships/hyperlink" Target="https://new.alemlibrary.kz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okmpu.kz/" TargetMode="External"/><Relationship Id="rId2" Type="http://schemas.openxmlformats.org/officeDocument/2006/relationships/hyperlink" Target="https://new.alemlibrary.kz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635646"/>
            <a:ext cx="7416824" cy="2016224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Білім беру бағдарламаларының  оқу –әдістемелік әдебиеттермен қамтатылуы туралы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  <a:p>
            <a:endParaRPr lang="kk-KZ" sz="3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kk-KZ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kk-KZ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</a:t>
            </a:r>
            <a:r>
              <a:rPr lang="kk-KZ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Дербісәлі атындағы ғылыми  кітапхананың              басшысы </a:t>
            </a:r>
            <a:r>
              <a:rPr lang="kk-KZ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Х.К</a:t>
            </a:r>
            <a:r>
              <a:rPr lang="kk-KZ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Шамбулова</a:t>
            </a:r>
            <a:endParaRPr lang="kk-KZ" sz="16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kk-KZ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      </a:t>
            </a:r>
            <a:endParaRPr lang="ru-RU" sz="1800" dirty="0"/>
          </a:p>
          <a:p>
            <a:endParaRPr lang="ru-RU" sz="1800" cap="all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67544" y="1221600"/>
            <a:ext cx="8064896" cy="1782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86364" y="1337105"/>
            <a:ext cx="64008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23478"/>
            <a:ext cx="2304256" cy="72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44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6045668"/>
              </p:ext>
            </p:extLst>
          </p:nvPr>
        </p:nvGraphicFramePr>
        <p:xfrm>
          <a:off x="323528" y="339502"/>
          <a:ext cx="8568951" cy="446449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94807"/>
                <a:gridCol w="1781071"/>
                <a:gridCol w="436212"/>
                <a:gridCol w="633614"/>
                <a:gridCol w="632875"/>
                <a:gridCol w="633614"/>
                <a:gridCol w="490183"/>
                <a:gridCol w="524191"/>
                <a:gridCol w="629178"/>
                <a:gridCol w="628440"/>
                <a:gridCol w="580382"/>
                <a:gridCol w="601823"/>
                <a:gridCol w="602561"/>
              </a:tblGrid>
              <a:tr h="39730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"6В01513- Математика мұғалімдерін даярлау" ІР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9385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7439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1428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518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316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9385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5640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3745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1,97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490276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"6В01514- Физика мұғалімін даярлау" ІР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4641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2896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1129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616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259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4641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3274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1272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0,97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34642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"6В01515 Информатика"ІР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12507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9709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1634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1164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527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12507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8789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1282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2436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2,62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26519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"6B01516- Биология" ІР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13020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10202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1886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932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443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13020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8688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3131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1201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2,73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550948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"6В01517 - Химия мұғалімін даярлау" ІР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6151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4130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1273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748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6151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3259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2449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443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1,29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38360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"6В01518- География мұғалімін даярлау" ІР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4734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2861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1223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650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231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4734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3467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1267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0,99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375778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"6В01519 - Химия-Биология мұғалімін даярлау" ІР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4685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2880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1193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269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4685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3257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368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1060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0,98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016" marR="55016" marT="0" marB="0"/>
                </a:tc>
              </a:tr>
              <a:tr h="33099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32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"6В01520- Математика-</a:t>
                      </a:r>
                      <a:r>
                        <a:rPr lang="kk-KZ" sz="1000" dirty="0">
                          <a:effectLst/>
                        </a:rPr>
                        <a:t>ф</a:t>
                      </a:r>
                      <a:r>
                        <a:rPr lang="ru-RU" sz="1000" dirty="0" err="1">
                          <a:effectLst/>
                        </a:rPr>
                        <a:t>изика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5053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3392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1276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385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5053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3080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1973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1,06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</a:tr>
              <a:tr h="33099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33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"6В01523-  География-</a:t>
                      </a:r>
                      <a:r>
                        <a:rPr lang="ru-RU" sz="1000" dirty="0" err="1">
                          <a:effectLst/>
                        </a:rPr>
                        <a:t>Тарих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19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4568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2825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1127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251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4568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3166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1342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0,96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</a:tr>
              <a:tr h="33099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34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"6В01601 - Тарих мұғалімін даярлау"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11512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10468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850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194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392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11512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5589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1955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3968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2,42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</a:tr>
              <a:tr h="33099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35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"6В01602 - Тарих-Дінтану мұғалімін даярлау"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13660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10842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1886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932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443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13660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9328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3131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1201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2,87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</a:tr>
              <a:tr h="33099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36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"6В01603 - Тарих және қоғамтану" ІР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11498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9 062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1 680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756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510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11498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8135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1207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2156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2,41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453" marR="574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135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83611547"/>
              </p:ext>
            </p:extLst>
          </p:nvPr>
        </p:nvGraphicFramePr>
        <p:xfrm>
          <a:off x="251520" y="123478"/>
          <a:ext cx="8640958" cy="4928211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23576"/>
                <a:gridCol w="1770103"/>
                <a:gridCol w="442897"/>
                <a:gridCol w="631649"/>
                <a:gridCol w="632392"/>
                <a:gridCol w="631649"/>
                <a:gridCol w="526870"/>
                <a:gridCol w="526870"/>
                <a:gridCol w="631649"/>
                <a:gridCol w="632392"/>
                <a:gridCol w="526870"/>
                <a:gridCol w="631649"/>
                <a:gridCol w="632392"/>
              </a:tblGrid>
              <a:tr h="35621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000" dirty="0" smtClean="0">
                          <a:effectLst/>
                        </a:rPr>
                        <a:t>37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"6В01604 - </a:t>
                      </a:r>
                      <a:r>
                        <a:rPr lang="ru-RU" sz="1000" dirty="0" err="1">
                          <a:effectLst/>
                        </a:rPr>
                        <a:t>Тарих-Дінтану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5042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3265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1161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616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379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5042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337259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368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1415</a:t>
                      </a:r>
                      <a:endParaRPr lang="ru-RU" sz="1000" b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1,06</a:t>
                      </a:r>
                      <a:endParaRPr lang="ru-RU" sz="1000" b="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43963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38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6В01701 - "</a:t>
                      </a:r>
                      <a:r>
                        <a:rPr lang="ru-RU" sz="1000" dirty="0" err="1">
                          <a:effectLst/>
                        </a:rPr>
                        <a:t>Қазақ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тілі</a:t>
                      </a:r>
                      <a:r>
                        <a:rPr lang="ru-RU" sz="1000" dirty="0">
                          <a:effectLst/>
                        </a:rPr>
                        <a:t> мен </a:t>
                      </a:r>
                      <a:r>
                        <a:rPr lang="ru-RU" sz="1000" dirty="0" err="1">
                          <a:effectLst/>
                        </a:rPr>
                        <a:t>әдебиеті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9390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8776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9390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2863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1661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4866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1,97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43963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6В01702 - Подготовка учителя русского языка и литературы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6332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2899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3359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6332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2863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2714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1,33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43963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«6В01703 - Шетел тiлi: екi шетел тiлi мұғалімін даярлау»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1508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11702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5382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1614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4706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878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11702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6007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1787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3908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2,46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43963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6В01704 - "Қазақ тілінде оқытпайтын мектептердегі қазақ тілі "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4830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4640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4830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769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1238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2823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1,01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73271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6В01705 - Подготовка учителя русского языка и литературы в школах с нерусским языком обучения"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6062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2899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3089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6062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2863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1550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1649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1,27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43963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6В01706- "Өзбек тілі мен әдебиеті мұғалімін даярлау" мамандығы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496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0,17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586175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6В01708 -  Учитель русского языка и литературы в школах с русским и нерус</a:t>
                      </a:r>
                      <a:r>
                        <a:rPr lang="kk-KZ" sz="1000">
                          <a:effectLst/>
                        </a:rPr>
                        <a:t>.</a:t>
                      </a:r>
                      <a:r>
                        <a:rPr lang="ru-RU" sz="1000">
                          <a:effectLst/>
                        </a:rPr>
                        <a:t>обучения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5888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2281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3269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5888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2527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1819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1542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1,24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29308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6В01709 - Қазақ тілі мен әдебиет IP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7410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5684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1082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7410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5684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1082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1,55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29308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"6В01801 - Әлеуметтік педагогтарды даярлау"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12786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11632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12786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5459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2118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2,68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  <a:tr h="29308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"6В01802 - Әлеуметтік педагогтарды даярлау" ІР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6685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4819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1250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6685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3259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368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3058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1,40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9700" marR="497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370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00323438"/>
              </p:ext>
            </p:extLst>
          </p:nvPr>
        </p:nvGraphicFramePr>
        <p:xfrm>
          <a:off x="107505" y="195487"/>
          <a:ext cx="8784972" cy="417646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59836"/>
                <a:gridCol w="1682776"/>
                <a:gridCol w="586174"/>
                <a:gridCol w="647619"/>
                <a:gridCol w="648381"/>
                <a:gridCol w="647619"/>
                <a:gridCol w="540189"/>
                <a:gridCol w="540189"/>
                <a:gridCol w="647619"/>
                <a:gridCol w="648381"/>
                <a:gridCol w="540189"/>
                <a:gridCol w="647619"/>
                <a:gridCol w="648381"/>
              </a:tblGrid>
              <a:tr h="152081">
                <a:tc rowSpan="2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Білім беру бағдарламасы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Студент  саны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vert="vert270"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Кітаппен қамтамасыз ету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Кітап саны пәндер бойынша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effectLst/>
                        </a:rPr>
                        <a:t>Кітаппен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</a:tr>
              <a:tr h="486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Барлығы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қазақ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орыс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шет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Элек-ды түрде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</a:t>
                      </a:r>
                      <a:r>
                        <a:rPr lang="ru-RU" sz="900" dirty="0" err="1">
                          <a:effectLst/>
                        </a:rPr>
                        <a:t>арлығы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ЖБП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П</a:t>
                      </a:r>
                      <a:r>
                        <a:rPr lang="ru-RU" sz="900" dirty="0">
                          <a:effectLst/>
                        </a:rPr>
                        <a:t>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900" dirty="0" smtClean="0">
                          <a:effectLst/>
                        </a:rPr>
                        <a:t>қамту %</a:t>
                      </a:r>
                      <a:endParaRPr lang="ru-RU" sz="900" dirty="0" smtClean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</a:tr>
              <a:tr h="53228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48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"6В01901 - </a:t>
                      </a:r>
                      <a:r>
                        <a:rPr lang="ru-RU" sz="1050" dirty="0" err="1">
                          <a:effectLst/>
                        </a:rPr>
                        <a:t>Арнайы</a:t>
                      </a:r>
                      <a:r>
                        <a:rPr lang="ru-RU" sz="1050" dirty="0">
                          <a:effectLst/>
                        </a:rPr>
                        <a:t> педагогика" </a:t>
                      </a:r>
                      <a:r>
                        <a:rPr lang="ru-RU" sz="1050" dirty="0" err="1">
                          <a:effectLst/>
                        </a:rPr>
                        <a:t>білім</a:t>
                      </a:r>
                      <a:r>
                        <a:rPr lang="ru-RU" sz="1050" dirty="0">
                          <a:effectLst/>
                        </a:rPr>
                        <a:t> беру </a:t>
                      </a:r>
                      <a:r>
                        <a:rPr lang="ru-RU" sz="1050" dirty="0" err="1">
                          <a:effectLst/>
                        </a:rPr>
                        <a:t>бағдарламасы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175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12455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9381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2910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164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448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12455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5429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1987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5039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>
                          <a:effectLst/>
                        </a:rPr>
                        <a:t>2,61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53228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49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"6В01902 - </a:t>
                      </a:r>
                      <a:r>
                        <a:rPr lang="ru-RU" sz="1050" dirty="0" err="1">
                          <a:effectLst/>
                        </a:rPr>
                        <a:t>Арнайы</a:t>
                      </a:r>
                      <a:r>
                        <a:rPr lang="ru-RU" sz="1050" dirty="0">
                          <a:effectLst/>
                        </a:rPr>
                        <a:t> педагогика"(ІР) </a:t>
                      </a:r>
                      <a:r>
                        <a:rPr lang="ru-RU" sz="1050" dirty="0" err="1">
                          <a:effectLst/>
                        </a:rPr>
                        <a:t>білім</a:t>
                      </a:r>
                      <a:r>
                        <a:rPr lang="ru-RU" sz="1050" dirty="0">
                          <a:effectLst/>
                        </a:rPr>
                        <a:t> беру </a:t>
                      </a:r>
                      <a:r>
                        <a:rPr lang="ru-RU" sz="1050" dirty="0" err="1">
                          <a:effectLst/>
                        </a:rPr>
                        <a:t>бағдарламасы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79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11478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8570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2223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685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366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11478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6594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4884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 dirty="0">
                          <a:effectLst/>
                        </a:rPr>
                        <a:t>2,41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359606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"6В02101 - Дизайн"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114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12369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9605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1939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825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351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12369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7075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734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4560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 dirty="0">
                          <a:effectLst/>
                        </a:rPr>
                        <a:t>2,60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58465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«6В02301 - </a:t>
                      </a:r>
                      <a:r>
                        <a:rPr lang="ru-RU" sz="1050" dirty="0" err="1">
                          <a:effectLst/>
                        </a:rPr>
                        <a:t>Аударма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ісі</a:t>
                      </a:r>
                      <a:r>
                        <a:rPr lang="ru-RU" sz="1050" dirty="0">
                          <a:effectLst/>
                        </a:rPr>
                        <a:t>»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489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11231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6644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2790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1797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344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11231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6007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1559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3665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>
                          <a:effectLst/>
                        </a:rPr>
                        <a:t>2,36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58465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52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"6В02302 - Филология»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50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10722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8711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1321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690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316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10722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6002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455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4265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>
                          <a:effectLst/>
                        </a:rPr>
                        <a:t>2,25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359606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53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"6В05101 - Биология"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180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13661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10379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2248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1034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351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13661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6594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1646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5421</a:t>
                      </a:r>
                      <a:endParaRPr lang="ru-RU" sz="105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50" dirty="0">
                          <a:effectLst/>
                        </a:rPr>
                        <a:t>2,87</a:t>
                      </a:r>
                      <a:endParaRPr lang="ru-RU" sz="105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  <a:tr h="584651">
                <a:tc>
                  <a:txBody>
                    <a:bodyPr/>
                    <a:lstStyle/>
                    <a:p>
                      <a:endParaRPr lang="ru-RU" sz="105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effectLst/>
                        </a:rPr>
                        <a:t>Барлығы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7458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484852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375763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73151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35938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19700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484852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253774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83992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147086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9465" marR="5946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38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3478"/>
            <a:ext cx="6512511" cy="641226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Кітапхананың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сайты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627534"/>
            <a:ext cx="8064896" cy="4032448"/>
          </a:xfrm>
        </p:spPr>
        <p:txBody>
          <a:bodyPr>
            <a:normAutofit fontScale="70000" lnSpcReduction="20000"/>
          </a:bodyPr>
          <a:lstStyle/>
          <a:p>
            <a:r>
              <a:rPr lang="kk-KZ" i="1" dirty="0">
                <a:latin typeface="Calibri" pitchFamily="34" charset="0"/>
                <a:cs typeface="Calibri" pitchFamily="34" charset="0"/>
              </a:rPr>
              <a:t>Кітапхананың сайты.</a:t>
            </a:r>
            <a:r>
              <a:rPr lang="kk-KZ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Кітапхананың Web сайтында 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2"/>
              </a:rPr>
              <a:t>https://library.okmpu.kz</a:t>
            </a:r>
            <a:r>
              <a:rPr lang="kk-KZ" dirty="0">
                <a:latin typeface="Calibri" pitchFamily="34" charset="0"/>
                <a:cs typeface="Calibri" pitchFamily="34" charset="0"/>
              </a:rPr>
              <a:t> кітапхана тарихы, кітапхана құрылымы, кітапханаға жаңа түскен әдебиеттердің бюллетендері, баспалардың прайс-парақтары, мерзімді басылымдардың тізімі, ақпараттық ресурстарға сілтемелер ұсынылған.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«</a:t>
            </a:r>
            <a:r>
              <a:rPr lang="en-US" dirty="0">
                <a:latin typeface="Calibri" pitchFamily="34" charset="0"/>
                <a:cs typeface="Calibri" pitchFamily="34" charset="0"/>
              </a:rPr>
              <a:t>Web</a:t>
            </a:r>
            <a:r>
              <a:rPr lang="ru-RU" dirty="0">
                <a:latin typeface="Calibri" pitchFamily="34" charset="0"/>
                <a:cs typeface="Calibri" pitchFamily="34" charset="0"/>
              </a:rPr>
              <a:t>.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ИРБИС»  электронды каталогына ауыстырылды: 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3"/>
              </a:rPr>
              <a:t>http://</a:t>
            </a:r>
            <a:r>
              <a:rPr lang="en-US" u="sng" dirty="0" err="1">
                <a:latin typeface="Calibri" pitchFamily="34" charset="0"/>
                <a:cs typeface="Calibri" pitchFamily="34" charset="0"/>
                <a:hlinkClick r:id="rId3"/>
              </a:rPr>
              <a:t>irbis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3"/>
              </a:rPr>
              <a:t>.okmp</a:t>
            </a:r>
            <a:r>
              <a:rPr lang="en-US" u="sng" dirty="0">
                <a:latin typeface="Calibri" pitchFamily="34" charset="0"/>
                <a:cs typeface="Calibri" pitchFamily="34" charset="0"/>
                <a:hlinkClick r:id="rId3"/>
              </a:rPr>
              <a:t>u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3"/>
              </a:rPr>
              <a:t>.</a:t>
            </a:r>
            <a:r>
              <a:rPr lang="en-US" u="sng" dirty="0" err="1">
                <a:latin typeface="Calibri" pitchFamily="34" charset="0"/>
                <a:cs typeface="Calibri" pitchFamily="34" charset="0"/>
                <a:hlinkClick r:id="rId3"/>
              </a:rPr>
              <a:t>edu</a:t>
            </a:r>
            <a:r>
              <a:rPr lang="ru-RU" u="sng" dirty="0">
                <a:latin typeface="Calibri" pitchFamily="34" charset="0"/>
                <a:cs typeface="Calibri" pitchFamily="34" charset="0"/>
                <a:hlinkClick r:id="rId3"/>
              </a:rPr>
              <a:t>.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3"/>
              </a:rPr>
              <a:t>kz</a:t>
            </a:r>
            <a:r>
              <a:rPr lang="kk-KZ" u="sng" dirty="0">
                <a:latin typeface="Calibri" pitchFamily="34" charset="0"/>
                <a:cs typeface="Calibri" pitchFamily="34" charset="0"/>
              </a:rPr>
              <a:t>  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i="1" dirty="0">
                <a:latin typeface="Calibri" pitchFamily="34" charset="0"/>
                <a:cs typeface="Calibri" pitchFamily="34" charset="0"/>
              </a:rPr>
              <a:t>Электронды кітапханалар.</a:t>
            </a:r>
            <a:r>
              <a:rPr lang="kk-KZ" dirty="0">
                <a:latin typeface="Calibri" pitchFamily="34" charset="0"/>
                <a:cs typeface="Calibri" pitchFamily="34" charset="0"/>
              </a:rPr>
              <a:t> Кітапханада оқырмандар қашықтықтан білім алу мақсатында 2024 жылы «Аlemlibrary» электронды кітапханасын пайдаланады. «Аlemlibrary» цифрлық кітапханасында білімнің салалары бойынша, қазақ, орыс және ағылшын тілдерінде оқулықтардың 800 атауы бар, электронды кітапханасына қолжетімділік 3 жылға берілген, база тұрақты түрде жаңа оқулықтармен толықтырылып отырады. Интернет желісінде электрондық кітапханасының сілтемесі:https: 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4"/>
              </a:rPr>
              <a:t>https://new.alemlibrary.kz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 smtClean="0">
                <a:latin typeface="Calibri" pitchFamily="34" charset="0"/>
                <a:cs typeface="Calibri" pitchFamily="34" charset="0"/>
              </a:rPr>
              <a:t>2023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жылы «Smart Kitap» цифрлық кітапханасында білімнің барлық салалары бойынша, қазақ, орыс және ағылшын тілдерінде 81 мультимедиялық оқулықтар мен оқу құралдары бар, "Smart Kitap" электрондық кітапханасына қолжетімділік 3 жылға берілді. Интернет желісінде "Smart Kitap" электрондық кітапханасың сілтемесі: 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5"/>
              </a:rPr>
              <a:t>http://smart-kitap.kz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>
                <a:latin typeface="Calibri" pitchFamily="34" charset="0"/>
                <a:cs typeface="Calibri" pitchFamily="34" charset="0"/>
              </a:rPr>
              <a:t>Кітапхананың жасақтаған «ОПҚ еңбектері» атты электронды кітапханасында білімнің барлық салалары бойынша, қазақ, орыс және ағылшын тілдерінде 300 аса  оқулықтар мен оқу құралдары бар, Интернет желісінде «ОПҚ еңбектері» электрондық кітапханасың сілтемесі: </a:t>
            </a:r>
            <a:r>
              <a:rPr lang="kk-KZ" u="sng" dirty="0">
                <a:latin typeface="Calibri" pitchFamily="34" charset="0"/>
                <a:cs typeface="Calibri" pitchFamily="34" charset="0"/>
                <a:hlinkClick r:id="rId2"/>
              </a:rPr>
              <a:t>https://library.okmpu.kz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495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40"/>
            <a:ext cx="7704856" cy="4255358"/>
          </a:xfrm>
        </p:spPr>
        <p:txBody>
          <a:bodyPr>
            <a:noAutofit/>
          </a:bodyPr>
          <a:lstStyle/>
          <a:p>
            <a:r>
              <a:rPr lang="kk-KZ" sz="1400" dirty="0">
                <a:latin typeface="Calibri" pitchFamily="34" charset="0"/>
                <a:cs typeface="Calibri" pitchFamily="34" charset="0"/>
              </a:rPr>
              <a:t>Қазіргі таңда кітапхананың  электронды қоры - 6112 дананы, атауды атауды атауды атауды атауды атауды атауды атауды атауды атауды атауды атауды құрайды, оның ішінде қазақ тілінде - 3837 дана, орыс тілінде -1676 дана, ағылшын тілінде - 599 дана.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r>
              <a:rPr lang="kk-KZ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kk-KZ" sz="1400" dirty="0" smtClean="0">
                <a:latin typeface="Calibri" pitchFamily="34" charset="0"/>
                <a:cs typeface="Calibri" pitchFamily="34" charset="0"/>
              </a:rPr>
              <a:t>ОПҚ</a:t>
            </a:r>
            <a:r>
              <a:rPr lang="kk-KZ" sz="1400" dirty="0">
                <a:latin typeface="Calibri" pitchFamily="34" charset="0"/>
                <a:cs typeface="Calibri" pitchFamily="34" charset="0"/>
              </a:rPr>
              <a:t>, магистранттар мен докторанттардың ғылыми зерттеулерін қамтамасыз ету мақсатында ғылыми оқу залы қызмет көрсетеді. Бүгінгі таңда ғылыми оқу залының қорында диссертациялар қоры 1884 дананы құрайды, оның ішінде автореферат - 682 дана, магистрлік диссертация – 854 дана, докторлық диссетрация – 4 дана, монография- 344 дана.   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r>
              <a:rPr lang="kk-KZ" sz="1400" dirty="0">
                <a:latin typeface="Calibri" pitchFamily="34" charset="0"/>
                <a:cs typeface="Calibri" pitchFamily="34" charset="0"/>
              </a:rPr>
              <a:t>Университеттің оқытушы-профессорлар құрамының еңбектері  1290 атау, 15029 дананы құрайды. Кітапхананың кітап және электронды қорын толықтыру үшін оқытушы-профессорлар құрамының баспадан шығарылған оқу құралдарының 5 данасын және электронды нұсқасы (PDF форматта) кітапханаға тапсырады.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r>
              <a:rPr lang="kk-KZ" sz="1400" dirty="0">
                <a:latin typeface="Calibri" pitchFamily="34" charset="0"/>
                <a:cs typeface="Calibri" pitchFamily="34" charset="0"/>
              </a:rPr>
              <a:t>2025 жылы университет баспаханасынан кітапханаға оқытушы-профессорлар құрамы 25 атау, 248 данасын тапсырды.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r>
              <a:rPr lang="kk-KZ" sz="1400" dirty="0">
                <a:latin typeface="Calibri" pitchFamily="34" charset="0"/>
                <a:cs typeface="Calibri" pitchFamily="34" charset="0"/>
              </a:rPr>
              <a:t>2025 жылы оқытушы-профессорлар құрамы кітапханаға 430 атау, 1330 дана оқу-әдістемелік құралдарын сыйға тартты.</a:t>
            </a:r>
            <a:endParaRPr lang="ru-RU" sz="1400" dirty="0">
              <a:latin typeface="Calibri" pitchFamily="34" charset="0"/>
              <a:cs typeface="Calibri" pitchFamily="34" charset="0"/>
            </a:endParaRPr>
          </a:p>
          <a:p>
            <a:endParaRPr lang="ru-RU" sz="1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958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194143" y="195486"/>
            <a:ext cx="8820472" cy="525658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k-KZ" sz="2600" dirty="0" smtClean="0"/>
              <a:t>Кафедралармен жұмыс</a:t>
            </a:r>
          </a:p>
          <a:p>
            <a:r>
              <a:rPr lang="kk-KZ" sz="1800" dirty="0">
                <a:latin typeface="Calibri" pitchFamily="34" charset="0"/>
                <a:cs typeface="Calibri" pitchFamily="34" charset="0"/>
              </a:rPr>
              <a:t>Жыл сайын барлық білім беру бағдарламалыры бойынша оқу және ғылыми әдебиеттермен қамтамасыз ету жұмысы кафедралардан сайланған  референттермен тығыз байланыста  жүргізіледі</a:t>
            </a:r>
            <a:r>
              <a:rPr lang="kk-KZ" sz="18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kk-KZ" sz="1800" dirty="0">
                <a:latin typeface="Calibri" pitchFamily="34" charset="0"/>
                <a:cs typeface="Calibri" pitchFamily="34" charset="0"/>
              </a:rPr>
              <a:t>Референттер жыл сайын жаңа оқу жылында кітапханаға білім беру бағдарламаласының оқу жұмыс жоспарын, оқылатын пәндер тізімін,  оқу және ғылыми әдебиеттермен қамтамасыз ету картасын</a:t>
            </a:r>
            <a:r>
              <a:rPr lang="kk-KZ" sz="1800" dirty="0" smtClean="0">
                <a:latin typeface="Calibri" pitchFamily="34" charset="0"/>
                <a:cs typeface="Calibri" pitchFamily="34" charset="0"/>
              </a:rPr>
              <a:t>, 1 </a:t>
            </a:r>
            <a:r>
              <a:rPr lang="kk-KZ" sz="1800" dirty="0">
                <a:latin typeface="Calibri" pitchFamily="34" charset="0"/>
                <a:cs typeface="Calibri" pitchFamily="34" charset="0"/>
              </a:rPr>
              <a:t>қосымшасын өткізеді. </a:t>
            </a:r>
            <a:endParaRPr lang="ru-RU" sz="1800" dirty="0">
              <a:latin typeface="Calibri" pitchFamily="34" charset="0"/>
              <a:cs typeface="Calibri" pitchFamily="34" charset="0"/>
            </a:endParaRPr>
          </a:p>
          <a:p>
            <a:r>
              <a:rPr lang="kk-KZ" sz="1800" dirty="0" smtClean="0">
                <a:latin typeface="Calibri" pitchFamily="34" charset="0"/>
                <a:cs typeface="Calibri" pitchFamily="34" charset="0"/>
              </a:rPr>
              <a:t>Референттер </a:t>
            </a:r>
            <a:r>
              <a:rPr lang="kk-KZ" sz="1800" dirty="0">
                <a:latin typeface="Calibri" pitchFamily="34" charset="0"/>
                <a:cs typeface="Calibri" pitchFamily="34" charset="0"/>
              </a:rPr>
              <a:t>білім беру бағдарламаларының пәндері бойынша оқу және ғылыми әдебиеттермен қамтамасыз ету картасын электронды каталог және жаңа әдебиеттердің бюллетендері негізінде толтырады</a:t>
            </a:r>
            <a:r>
              <a:rPr lang="kk-KZ" sz="1800" dirty="0" smtClean="0">
                <a:latin typeface="Calibri" pitchFamily="34" charset="0"/>
                <a:cs typeface="Calibri" pitchFamily="34" charset="0"/>
              </a:rPr>
              <a:t>.</a:t>
            </a:r>
            <a:endParaRPr lang="ru-RU" sz="1800" dirty="0">
              <a:latin typeface="Calibri" pitchFamily="34" charset="0"/>
              <a:cs typeface="Calibri" pitchFamily="34" charset="0"/>
            </a:endParaRPr>
          </a:p>
          <a:p>
            <a:r>
              <a:rPr lang="kk-KZ" sz="1700" dirty="0" smtClean="0">
                <a:latin typeface="Calibri" pitchFamily="34" charset="0"/>
                <a:cs typeface="Calibri" pitchFamily="34" charset="0"/>
              </a:rPr>
              <a:t>Кітапхана </a:t>
            </a:r>
            <a:r>
              <a:rPr lang="kk-KZ" sz="1700" dirty="0">
                <a:latin typeface="Calibri" pitchFamily="34" charset="0"/>
                <a:cs typeface="Calibri" pitchFamily="34" charset="0"/>
              </a:rPr>
              <a:t>өз кезегінде, оқылатын пәндер тізімін оқу жұмыс жоспарына қарап тексереді, ал оқу және ғылыми әдебиеттермен қамтамасыз ету картасын электронды каталогтан тексеріп, оған  талдау </a:t>
            </a:r>
            <a:r>
              <a:rPr lang="kk-KZ" sz="1700" dirty="0" smtClean="0">
                <a:latin typeface="Calibri" pitchFamily="34" charset="0"/>
                <a:cs typeface="Calibri" pitchFamily="34" charset="0"/>
              </a:rPr>
              <a:t>жасайды (әдебиеттердің </a:t>
            </a:r>
            <a:r>
              <a:rPr lang="kk-KZ" sz="1700" dirty="0">
                <a:latin typeface="Calibri" pitchFamily="34" charset="0"/>
                <a:cs typeface="Calibri" pitchFamily="34" charset="0"/>
              </a:rPr>
              <a:t>кітапхана қорында болуын, оның данасын, оқу пәніне сәйкестігін, баспадан шыққан жылын </a:t>
            </a:r>
            <a:r>
              <a:rPr lang="kk-KZ" sz="1700" dirty="0" smtClean="0">
                <a:latin typeface="Calibri" pitchFamily="34" charset="0"/>
                <a:cs typeface="Calibri" pitchFamily="34" charset="0"/>
              </a:rPr>
              <a:t>тексереді).  </a:t>
            </a:r>
            <a:endParaRPr lang="ru-RU" sz="1700" dirty="0">
              <a:latin typeface="Calibri" pitchFamily="34" charset="0"/>
              <a:cs typeface="Calibri" pitchFamily="34" charset="0"/>
            </a:endParaRPr>
          </a:p>
          <a:p>
            <a:pPr marL="45720" indent="0">
              <a:buNone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2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4953950"/>
              </p:ext>
            </p:extLst>
          </p:nvPr>
        </p:nvGraphicFramePr>
        <p:xfrm>
          <a:off x="323528" y="1203598"/>
          <a:ext cx="8640957" cy="3754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2048"/>
                <a:gridCol w="864096"/>
                <a:gridCol w="1080120"/>
                <a:gridCol w="1080120"/>
                <a:gridCol w="864096"/>
                <a:gridCol w="864096"/>
                <a:gridCol w="1152128"/>
                <a:gridCol w="864096"/>
                <a:gridCol w="986242"/>
                <a:gridCol w="453915"/>
              </a:tblGrid>
              <a:tr h="104172">
                <a:tc rowSpan="2"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№ п/п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Кадрларды даярлау бағытының оқу бағдарламаларының пәндері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-9017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500">
                          <a:effectLst/>
                        </a:rPr>
                        <a:t>Оқу әдебиеті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500">
                          <a:effectLst/>
                        </a:rPr>
                        <a:t>Оқу-әдістемелік әдебиет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500">
                          <a:effectLst/>
                        </a:rPr>
                        <a:t>Ғылыми әдебиет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Оқу әдебиеті қорының жыл сайынғы жаңартылуы туралы ақпарат, сондай-ақ әдебиеттің сатып алынған жылы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 ("Денсаулық сақтау" кадрларды даярлау бағыты бойынша) **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басып шығарылған басылымдар форматында (атауы, авторлары, басылып шыққан тілі)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электрондық басылымдар форматында (атауы, авторлары, басылып шыққан тілі) *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басып шығарылған басылымдар форматында (атауы, авторлары, басылып шыққан тілі)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электрондық басылымдар форматында (атауы, авторлары, басылып шыққан тілі) *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басып шығарылған басылымдар форматында (атауы, авторлары, басылып шыққан тілі)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электрондық басылымдар форматында (атауы, авторлары, басылып шыққан тілі) *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172"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6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6662">
                <a:tc>
                  <a:txBody>
                    <a:bodyPr/>
                    <a:lstStyle/>
                    <a:p>
                      <a:pPr marL="127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Қазақстан  тарихы                  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1.Әминов, Т.М.Қазақстан тарихы :  оқу құралы / Т.М. Әминов</a:t>
                      </a:r>
                      <a:r>
                        <a:rPr lang="kk-KZ" sz="800">
                          <a:effectLst/>
                        </a:rPr>
                        <a:t>                  </a:t>
                      </a:r>
                      <a:r>
                        <a:rPr lang="ru-RU" sz="800">
                          <a:effectLst/>
                        </a:rPr>
                        <a:t>.(қазақ тілінде) 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                       </a:t>
                      </a:r>
                      <a:br>
                        <a:rPr lang="kk-KZ" sz="800">
                          <a:effectLst/>
                        </a:rPr>
                      </a:br>
                      <a:r>
                        <a:rPr lang="kk-KZ" sz="800">
                          <a:effectLst/>
                        </a:rPr>
                        <a:t>2.Бимаканова З.Ш. Қазақстанның қазіргі заман тарихы. Оқу құралы. 2024           (қазақ тілінде)         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1.Бимаканова З.Ш.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kk-KZ" sz="800" dirty="0">
                          <a:effectLst/>
                        </a:rPr>
                        <a:t>Қ</a:t>
                      </a:r>
                      <a:r>
                        <a:rPr lang="ru-RU" sz="800" dirty="0" err="1">
                          <a:effectLst/>
                        </a:rPr>
                        <a:t>азақстан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тарихы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u="sng" dirty="0">
                          <a:effectLst/>
                          <a:hlinkClick r:id="rId2"/>
                        </a:rPr>
                        <a:t>https://new.alemlibrary.kz/</a:t>
                      </a:r>
                      <a:r>
                        <a:rPr lang="kk-KZ" sz="800" dirty="0">
                          <a:effectLst/>
                        </a:rPr>
                        <a:t>                          </a:t>
                      </a: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тілінде</a:t>
                      </a:r>
                      <a:r>
                        <a:rPr lang="ru-RU" sz="800" dirty="0">
                          <a:effectLst/>
                        </a:rPr>
                        <a:t>)     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                                     2.Жұмақаева Бахыт Даулетханқызы</a:t>
                      </a:r>
                      <a:br>
                        <a:rPr lang="kk-KZ" sz="800" dirty="0">
                          <a:effectLst/>
                        </a:rPr>
                      </a:br>
                      <a:r>
                        <a:rPr lang="kk-KZ" sz="800" dirty="0">
                          <a:effectLst/>
                        </a:rPr>
                        <a:t>Қазақстан тарихы https://mbook.kz/en/ (қазақ тілінде)                                    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Кубиева, Ш.Б.Қазақстан тарихы пәні бойынша сызба тапсырмалары мен тірек-кестелерінің жинағы оқу-әдістемелік құрал                   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тілінде</a:t>
                      </a:r>
                      <a:r>
                        <a:rPr lang="ru-RU" sz="800" dirty="0">
                          <a:effectLst/>
                        </a:rPr>
                        <a:t>)                            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Тынышпаев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Мухамеджан</a:t>
                      </a:r>
                      <a:r>
                        <a:rPr lang="ru-RU" sz="800" dirty="0">
                          <a:effectLst/>
                        </a:rPr>
                        <a:t>.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халқының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тарихы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u="sng" dirty="0">
                          <a:effectLst/>
                          <a:hlinkClick r:id="rId2"/>
                        </a:rPr>
                        <a:t>https://new.alemlibrary.kz/</a:t>
                      </a:r>
                      <a:r>
                        <a:rPr lang="kk-KZ" sz="800" dirty="0">
                          <a:effectLst/>
                        </a:rPr>
                        <a:t>                            </a:t>
                      </a:r>
                      <a:r>
                        <a:rPr lang="ru-RU" sz="800" dirty="0">
                          <a:effectLst/>
                        </a:rPr>
                        <a:t> (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тілінде</a:t>
                      </a:r>
                      <a:r>
                        <a:rPr lang="ru-RU" sz="800" dirty="0">
                          <a:effectLst/>
                        </a:rPr>
                        <a:t>)    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Еспенбетова</a:t>
                      </a:r>
                      <a:r>
                        <a:rPr lang="ru-RU" sz="800" dirty="0">
                          <a:effectLst/>
                        </a:rPr>
                        <a:t>, А.М. 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ХІХғ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dirty="0" err="1">
                          <a:effectLst/>
                        </a:rPr>
                        <a:t>және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ХХғ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dirty="0" err="1">
                          <a:effectLst/>
                        </a:rPr>
                        <a:t>басындағы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қоғамындағы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жаңа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сословиелік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құрылымның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қалыптасуы</a:t>
                      </a:r>
                      <a:r>
                        <a:rPr lang="ru-RU" sz="800" dirty="0">
                          <a:effectLst/>
                        </a:rPr>
                        <a:t> [</a:t>
                      </a:r>
                      <a:r>
                        <a:rPr lang="ru-RU" sz="800" dirty="0" err="1">
                          <a:effectLst/>
                        </a:rPr>
                        <a:t>Мәтін</a:t>
                      </a:r>
                      <a:r>
                        <a:rPr lang="ru-RU" sz="800" dirty="0">
                          <a:effectLst/>
                        </a:rPr>
                        <a:t>]: Монография / А.М. </a:t>
                      </a:r>
                      <a:r>
                        <a:rPr lang="ru-RU" sz="800" dirty="0" err="1">
                          <a:effectLst/>
                        </a:rPr>
                        <a:t>Еспенбетова</a:t>
                      </a:r>
                      <a:r>
                        <a:rPr lang="ru-RU" sz="800" dirty="0">
                          <a:effectLst/>
                        </a:rPr>
                        <a:t> .(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тілінде</a:t>
                      </a:r>
                      <a:r>
                        <a:rPr lang="ru-RU" sz="800" dirty="0">
                          <a:effectLst/>
                        </a:rPr>
                        <a:t>)   </a:t>
                      </a:r>
                      <a:br>
                        <a:rPr lang="ru-RU" sz="800" dirty="0">
                          <a:effectLst/>
                        </a:rPr>
                      </a:br>
                      <a:endParaRPr lang="ru-RU" sz="800" dirty="0">
                        <a:effectLst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2.Есимханова Н.И., Каненова Г.Т.,Анапин Е.Х., Бермагамбет Р.Е.Қазақстан тарихы бойынша қазақша-орысша-ағылшынша терминдер сөздігі. .(қазақ тілінде)   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Жусупова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Л.К.История</a:t>
                      </a:r>
                      <a:r>
                        <a:rPr lang="ru-RU" sz="800" dirty="0">
                          <a:effectLst/>
                        </a:rPr>
                        <a:t> Казахстана в тюркских источниках [</a:t>
                      </a:r>
                      <a:r>
                        <a:rPr lang="ru-RU" sz="800" dirty="0" err="1">
                          <a:effectLst/>
                        </a:rPr>
                        <a:t>Электрондық</a:t>
                      </a:r>
                      <a:r>
                        <a:rPr lang="ru-RU" sz="800" dirty="0">
                          <a:effectLst/>
                        </a:rPr>
                        <a:t> ресурс]: Монография / Л.К. </a:t>
                      </a:r>
                      <a:r>
                        <a:rPr lang="ru-RU" sz="800" dirty="0" err="1">
                          <a:effectLst/>
                        </a:rPr>
                        <a:t>Жусупова</a:t>
                      </a:r>
                      <a:r>
                        <a:rPr lang="ru-RU" sz="800" dirty="0">
                          <a:effectLst/>
                        </a:rPr>
                        <a:t>    </a:t>
                      </a:r>
                      <a:r>
                        <a:rPr lang="ru-RU" sz="800" u="sng" dirty="0">
                          <a:effectLst/>
                          <a:hlinkClick r:id="rId3"/>
                        </a:rPr>
                        <a:t>https://library.okmpu.kz/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.(</a:t>
                      </a:r>
                      <a:r>
                        <a:rPr lang="ru-RU" sz="800" dirty="0" err="1">
                          <a:effectLst/>
                        </a:rPr>
                        <a:t>қазақ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тілінде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Акт №3, 26.03.2025 ж.                      1.Бимаканова З.Ш. Қазақстанның қазіргі заман тарихы. Оқу құралы. 2024 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                                                      2.Есимханова Н.И., Каненова Г.Т., Анапин Е.Х., Бермагамбет Р.Е.Қазақстан тарихы бойынша қазақша-орысша-ағылшынша терминдер сөздігі. 2024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98" marR="5498" marT="5498" marB="54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7" y="-630514"/>
            <a:ext cx="8352928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Жоғары және (немесе) жоғары  оқу орнынан кейінгі білім беру ұйымдарының білім беру                                                  қызметіне қойылатын біліктілік талаптарына және оларға сәйкестікті растайтын құжаттардың тізбесіне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1-қосымша 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нысан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Оқу, оқу-әдістемелік және ғылыми әдебиеттер қорының болуы туралы мәліметтер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Әлем тарихы және дінтану кафедрасы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---------------------білім беру бағдарламасы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01.01.2025 ж. жағдай бойынша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91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7677472" cy="3391262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endParaRPr lang="ru-RU" dirty="0" smtClean="0"/>
          </a:p>
          <a:p>
            <a:pPr marL="45720" indent="0" algn="ctr">
              <a:buNone/>
            </a:pPr>
            <a:r>
              <a:rPr lang="ru-RU" dirty="0" err="1" smtClean="0">
                <a:latin typeface="Calibri" pitchFamily="34" charset="0"/>
                <a:cs typeface="Calibri" pitchFamily="34" charset="0"/>
              </a:rPr>
              <a:t>Ұсыныс</a:t>
            </a:r>
            <a:r>
              <a:rPr lang="ru-RU" dirty="0">
                <a:latin typeface="Calibri" pitchFamily="34" charset="0"/>
                <a:cs typeface="Calibri" pitchFamily="34" charset="0"/>
              </a:rPr>
              <a:t>	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   </a:t>
            </a:r>
          </a:p>
          <a:p>
            <a:pPr marL="45720" indent="0">
              <a:buNone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                 1.Барлық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білім</a:t>
            </a:r>
            <a:r>
              <a:rPr lang="ru-RU" dirty="0">
                <a:latin typeface="Calibri" pitchFamily="34" charset="0"/>
                <a:cs typeface="Calibri" pitchFamily="34" charset="0"/>
              </a:rPr>
              <a:t> беру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бағдарламалары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бойынша</a:t>
            </a:r>
            <a:r>
              <a:rPr lang="ru-RU" dirty="0">
                <a:latin typeface="Calibri" pitchFamily="34" charset="0"/>
                <a:cs typeface="Calibri" pitchFamily="34" charset="0"/>
              </a:rPr>
              <a:t>  ОПҚ-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ның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оқу-әдістемелік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құралдарын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кітапханаға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тапсыруды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қадағалау</a:t>
            </a:r>
            <a:r>
              <a:rPr lang="ru-RU" dirty="0">
                <a:latin typeface="Calibri" pitchFamily="34" charset="0"/>
                <a:cs typeface="Calibri" pitchFamily="34" charset="0"/>
              </a:rPr>
              <a:t> кафедра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меңгерушілеріне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жүктелсе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;</a:t>
            </a:r>
            <a:r>
              <a:rPr lang="ru-RU" dirty="0">
                <a:latin typeface="Calibri" pitchFamily="34" charset="0"/>
                <a:cs typeface="Calibri" pitchFamily="34" charset="0"/>
              </a:rPr>
              <a:t>	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marL="45720" indent="0">
              <a:buNone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               2.Барлық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білім</a:t>
            </a:r>
            <a:r>
              <a:rPr lang="ru-RU" dirty="0">
                <a:latin typeface="Calibri" pitchFamily="34" charset="0"/>
                <a:cs typeface="Calibri" pitchFamily="34" charset="0"/>
              </a:rPr>
              <a:t> беру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бағдарламаларының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жыл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сайынғы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оқу-әдістемелік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құралдармен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қамтуын</a:t>
            </a:r>
            <a:r>
              <a:rPr lang="ru-RU" dirty="0">
                <a:latin typeface="Calibri" pitchFamily="34" charset="0"/>
                <a:cs typeface="Calibri" pitchFamily="34" charset="0"/>
              </a:rPr>
              <a:t> 3%-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ға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жаңарту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міндетті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болып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табылады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,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Жауапты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: факультет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декандары</a:t>
            </a:r>
            <a:r>
              <a:rPr lang="ru-RU" dirty="0">
                <a:latin typeface="Calibri" pitchFamily="34" charset="0"/>
                <a:cs typeface="Calibri" pitchFamily="34" charset="0"/>
              </a:rPr>
              <a:t> мен кафедра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меңгерушілеріне</a:t>
            </a:r>
            <a:r>
              <a:rPr lang="ru-RU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cs typeface="Calibri" pitchFamily="34" charset="0"/>
              </a:rPr>
              <a:t>жүктелсе</a:t>
            </a:r>
            <a:r>
              <a:rPr lang="ru-RU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3118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107504" y="195486"/>
            <a:ext cx="8856984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dirty="0" smtClean="0"/>
          </a:p>
          <a:p>
            <a:pPr marL="0" indent="0" algn="ctr">
              <a:buNone/>
            </a:pPr>
            <a:endParaRPr lang="kk-KZ" dirty="0"/>
          </a:p>
          <a:p>
            <a:pPr marL="0" indent="0" algn="ctr">
              <a:buNone/>
            </a:pPr>
            <a:endParaRPr lang="kk-KZ" dirty="0" smtClean="0"/>
          </a:p>
          <a:p>
            <a:pPr marL="0" indent="0" algn="ctr">
              <a:buNone/>
            </a:pPr>
            <a:r>
              <a:rPr lang="kk-KZ" sz="4000" dirty="0" smtClean="0"/>
              <a:t>НАЗАРЛАРЫҢЫЗҒА РАХМЕТ!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685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1043608" y="1275606"/>
            <a:ext cx="7488832" cy="2736304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kk-KZ" dirty="0">
                <a:latin typeface="Calibri" pitchFamily="34" charset="0"/>
                <a:cs typeface="Calibri" pitchFamily="34" charset="0"/>
              </a:rPr>
              <a:t>Өзбекәлі Жәнібеков атындағы Оңтүстік Қазақстан педагогикалық университетінің Әбсаттар Дербісәлі атындағы ғылыми кітапхана университеттің оқу үрдісін және ғылыми зерттеулерін құжаттармен және ақпараттық ресурстармен қамтамасыз ететін университеттің құрылымдық бөлімшесі болып табылады. 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pPr marL="4572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Білім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алушылардың оқу процесін және ғылыми зерттеулерін қамтамасыз ету үшін кітапхананың алты оқу залы және абонементі оқырмандарға кітапханалық-ақпараттық қызмет көрсетеді.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Ғылыми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кітапхананың жұмысы жоспарланған жоспар бойынша орындалады. 2025-2026 оқу жылына оқырмандардың саны – 7500, келушілер саны – 57000, кітаптың берілу саны - 68000. 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endParaRPr lang="ru-RU" dirty="0"/>
          </a:p>
          <a:p>
            <a:pPr marL="4572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555526"/>
            <a:ext cx="6300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k-K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Әбсаттар </a:t>
            </a:r>
            <a:r>
              <a:rPr lang="kk-KZ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Дербісәлі атындағы ғылыми  </a:t>
            </a:r>
            <a:r>
              <a:rPr lang="kk-K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кітапхана</a:t>
            </a:r>
            <a:endParaRPr lang="ru-RU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23478"/>
            <a:ext cx="1872207" cy="589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12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827584" y="483518"/>
            <a:ext cx="7920880" cy="403244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kk-KZ" b="1" dirty="0" smtClean="0">
                <a:latin typeface="Calibri" pitchFamily="34" charset="0"/>
                <a:cs typeface="Calibri" pitchFamily="34" charset="0"/>
              </a:rPr>
              <a:t>                               </a:t>
            </a:r>
            <a:r>
              <a:rPr lang="kk-KZ" sz="2400" b="1" dirty="0" smtClean="0">
                <a:latin typeface="Calibri" pitchFamily="34" charset="0"/>
                <a:cs typeface="Calibri" pitchFamily="34" charset="0"/>
              </a:rPr>
              <a:t>Жалпы </a:t>
            </a:r>
            <a:r>
              <a:rPr lang="kk-KZ" sz="2400" b="1" dirty="0">
                <a:latin typeface="Calibri" pitchFamily="34" charset="0"/>
                <a:cs typeface="Calibri" pitchFamily="34" charset="0"/>
              </a:rPr>
              <a:t>кітапхана </a:t>
            </a:r>
            <a:r>
              <a:rPr lang="kk-KZ" sz="2400" b="1" dirty="0" smtClean="0">
                <a:latin typeface="Calibri" pitchFamily="34" charset="0"/>
                <a:cs typeface="Calibri" pitchFamily="34" charset="0"/>
              </a:rPr>
              <a:t>қоры</a:t>
            </a:r>
            <a:endParaRPr lang="kk-KZ" sz="2400" b="1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endParaRPr lang="kk-K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     2025-2026 оқу жылына оқу, оқу-әдістемелік және ғылыми әдебиеттің жалпы кітапхана қоры </a:t>
            </a:r>
            <a:r>
              <a:rPr lang="kk-KZ" dirty="0">
                <a:latin typeface="Calibri" pitchFamily="34" charset="0"/>
                <a:cs typeface="Calibri" pitchFamily="34" charset="0"/>
              </a:rPr>
              <a:t>86 024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атауды,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476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550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дананы құрайды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, оның ішінде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әдебиеттер </a:t>
            </a:r>
            <a:r>
              <a:rPr lang="kk-KZ" b="1" i="1" dirty="0" smtClean="0">
                <a:latin typeface="Calibri" pitchFamily="34" charset="0"/>
                <a:cs typeface="Calibri" pitchFamily="34" charset="0"/>
              </a:rPr>
              <a:t>түрлері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бойынша:                     </a:t>
            </a:r>
          </a:p>
          <a:p>
            <a:pPr marL="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 -   оқу әдебиеттері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292 633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(61,4%);    </a:t>
            </a:r>
          </a:p>
          <a:p>
            <a:pPr marL="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-    оқу-әдістемелік әдебиеттер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68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968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(13,8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%);</a:t>
            </a:r>
          </a:p>
          <a:p>
            <a:pPr marL="0" indent="0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-    ғылыми әдебиеттер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114 950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24,4%)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дананы  құрайды,  </a:t>
            </a:r>
          </a:p>
          <a:p>
            <a:pPr marL="0" indent="0">
              <a:buNone/>
            </a:pPr>
            <a:r>
              <a:rPr lang="kk-KZ" b="1" i="1" dirty="0" smtClean="0">
                <a:latin typeface="Calibri" pitchFamily="34" charset="0"/>
                <a:cs typeface="Calibri" pitchFamily="34" charset="0"/>
              </a:rPr>
              <a:t>тілдері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бойынша: </a:t>
            </a:r>
          </a:p>
          <a:p>
            <a:pPr>
              <a:buFontTx/>
              <a:buChar char="-"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қазақ тілінде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301 156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(63,2%); </a:t>
            </a:r>
          </a:p>
          <a:p>
            <a:pPr>
              <a:buFontTx/>
              <a:buChar char="-"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орыс тілінде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133 634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(28,1%), </a:t>
            </a:r>
          </a:p>
          <a:p>
            <a:pPr>
              <a:buFontTx/>
              <a:buChar char="-"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шет тілінде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41 760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(8,8%) дананы  құрайды. 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endParaRPr lang="kk-K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23478"/>
            <a:ext cx="1872207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8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39552" y="195486"/>
            <a:ext cx="8435282" cy="576064"/>
          </a:xfrm>
        </p:spPr>
        <p:txBody>
          <a:bodyPr>
            <a:normAutofit/>
          </a:bodyPr>
          <a:lstStyle/>
          <a:p>
            <a:pPr lvl="0" indent="0" algn="ctr" fontAlgn="base">
              <a:spcAft>
                <a:spcPct val="0"/>
              </a:spcAft>
              <a:buNone/>
            </a:pPr>
            <a:r>
              <a:rPr lang="kk-KZ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1-кесте</a:t>
            </a:r>
            <a:r>
              <a:rPr lang="kk-KZ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Кітапхана қорындағы әдебиеттер түрлері бойынша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90310760"/>
              </p:ext>
            </p:extLst>
          </p:nvPr>
        </p:nvGraphicFramePr>
        <p:xfrm>
          <a:off x="971600" y="771550"/>
          <a:ext cx="6912769" cy="158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4677"/>
                <a:gridCol w="1087513"/>
                <a:gridCol w="1318683"/>
                <a:gridCol w="1560948"/>
                <a:gridCol w="1560948"/>
              </a:tblGrid>
              <a:tr h="84489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Оқу жылы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Кітапхана қоры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Оқу әдебиеттер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Оқу-әдістемелік әдебиеттер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</a:rPr>
                        <a:t>Ғылыми әдебиеттер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642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2023-2024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468 171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287 757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67 484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/>
                          <a:ea typeface="Times New Roman"/>
                        </a:rPr>
                        <a:t>112 930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642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-20</a:t>
                      </a: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  <a:latin typeface="Times New Roman"/>
                          <a:ea typeface="Times New Roman"/>
                        </a:rPr>
                        <a:t>474 464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291 798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/>
                          <a:ea typeface="Times New Roman"/>
                        </a:rPr>
                        <a:t>68 567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/>
                          <a:ea typeface="Times New Roman"/>
                        </a:rPr>
                        <a:t>114 099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642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kk-KZ" sz="16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-20</a:t>
                      </a:r>
                      <a:r>
                        <a:rPr lang="kk-KZ" sz="16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476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550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292 633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68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968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114 950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83968" y="370587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 smtClean="0"/>
              <a:t>"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31216"/>
              </p:ext>
            </p:extLst>
          </p:nvPr>
        </p:nvGraphicFramePr>
        <p:xfrm>
          <a:off x="971600" y="2974862"/>
          <a:ext cx="6912767" cy="1719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837"/>
                <a:gridCol w="1301475"/>
                <a:gridCol w="1239967"/>
                <a:gridCol w="1405660"/>
                <a:gridCol w="1450828"/>
              </a:tblGrid>
              <a:tr h="755704">
                <a:tc>
                  <a:txBody>
                    <a:bodyPr/>
                    <a:lstStyle/>
                    <a:p>
                      <a:pPr algn="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Оқу жылы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Кітапхана қоры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Қазақ тілінде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Орыс тілінде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</a:rPr>
                        <a:t>Шет тілінде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4216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2023-2024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468 171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294 593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132 145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41 433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648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-20</a:t>
                      </a: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/>
                          <a:ea typeface="Times New Roman"/>
                        </a:rPr>
                        <a:t>474 464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Times New Roman"/>
                        </a:rPr>
                        <a:t>299 803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132 981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41 680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484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kk-KZ" sz="1800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-20</a:t>
                      </a:r>
                      <a:r>
                        <a:rPr lang="kk-KZ" sz="1800" dirty="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476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</a:rPr>
                        <a:t>550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301 156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Times New Roman"/>
                        </a:rPr>
                        <a:t>133 634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Times New Roman"/>
                        </a:rPr>
                        <a:t>41 </a:t>
                      </a:r>
                      <a:r>
                        <a:rPr lang="kk-KZ" sz="1800" dirty="0" smtClean="0">
                          <a:effectLst/>
                          <a:latin typeface="Times New Roman"/>
                          <a:ea typeface="Times New Roman"/>
                        </a:rPr>
                        <a:t>760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69070" y="2211710"/>
            <a:ext cx="810039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2-кесте. Кітапхана қорындағы әдебиеттер тілдері бойынша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467544" y="-1"/>
            <a:ext cx="8352928" cy="49480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k-KZ" b="1" dirty="0" smtClean="0"/>
              <a:t>             </a:t>
            </a:r>
          </a:p>
          <a:p>
            <a:pPr marL="0" indent="0" algn="just">
              <a:buNone/>
            </a:pPr>
            <a:r>
              <a:rPr lang="kk-KZ" b="1" dirty="0" smtClean="0">
                <a:latin typeface="Calibri" pitchFamily="34" charset="0"/>
                <a:cs typeface="Calibri" pitchFamily="34" charset="0"/>
              </a:rPr>
              <a:t>            Оқу </a:t>
            </a:r>
            <a:r>
              <a:rPr lang="kk-KZ" b="1" dirty="0">
                <a:latin typeface="Calibri" pitchFamily="34" charset="0"/>
                <a:cs typeface="Calibri" pitchFamily="34" charset="0"/>
              </a:rPr>
              <a:t>жылдарында кітапхана қорының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жаңартылуы</a:t>
            </a:r>
          </a:p>
          <a:p>
            <a:pPr marL="0" indent="0" algn="just">
              <a:buNone/>
            </a:pPr>
            <a:r>
              <a:rPr lang="kk-KZ" dirty="0" smtClean="0">
                <a:latin typeface="Calibri" pitchFamily="34" charset="0"/>
                <a:cs typeface="Calibri" pitchFamily="34" charset="0"/>
              </a:rPr>
              <a:t>       Жыл </a:t>
            </a:r>
            <a:r>
              <a:rPr lang="kk-KZ" dirty="0">
                <a:latin typeface="Calibri" pitchFamily="34" charset="0"/>
                <a:cs typeface="Calibri" pitchFamily="34" charset="0"/>
              </a:rPr>
              <a:t>сайын оқу процесін оқу және ғылыми әдебиеттермен қамтамасыз ету мақсатында білім беру бағдарламаларының бейіні бойынша кітапхана қоры жаңа әдебиеттермен толықтырылып отырады. 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>
                <a:latin typeface="Calibri" pitchFamily="34" charset="0"/>
                <a:cs typeface="Calibri" pitchFamily="34" charset="0"/>
              </a:rPr>
              <a:t>2023-2024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оқу жылында бірыңғай кітапхана қоры жаңа баспалармен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0,6</a:t>
            </a:r>
            <a:r>
              <a:rPr lang="kk-KZ" b="1" dirty="0">
                <a:latin typeface="Calibri" pitchFamily="34" charset="0"/>
                <a:cs typeface="Calibri" pitchFamily="34" charset="0"/>
              </a:rPr>
              <a:t>%</a:t>
            </a:r>
            <a:r>
              <a:rPr lang="kk-KZ" dirty="0">
                <a:latin typeface="Calibri" pitchFamily="34" charset="0"/>
                <a:cs typeface="Calibri" pitchFamily="34" charset="0"/>
              </a:rPr>
              <a:t> (468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171/2824) жаңартылды</a:t>
            </a:r>
          </a:p>
          <a:p>
            <a:r>
              <a:rPr lang="kk-KZ" dirty="0" smtClean="0">
                <a:latin typeface="Calibri" pitchFamily="34" charset="0"/>
                <a:cs typeface="Calibri" pitchFamily="34" charset="0"/>
              </a:rPr>
              <a:t>2024-2025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оқу жылында бірыңғай кітапхана қорының жаңа баспалармен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1,1%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(474 464/4946) жаңартылды.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 smtClean="0">
                <a:latin typeface="Calibri" pitchFamily="34" charset="0"/>
                <a:cs typeface="Calibri" pitchFamily="34" charset="0"/>
              </a:rPr>
              <a:t>2025-2026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оқу жылында бірыңғай кітапхана қорының жаңа баспалармен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0,3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%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>
                <a:latin typeface="Calibri" pitchFamily="34" charset="0"/>
                <a:cs typeface="Calibri" pitchFamily="34" charset="0"/>
              </a:rPr>
              <a:t>(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476 550/1731) жаңартылды.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kk-KZ" i="1" dirty="0">
                <a:latin typeface="Calibri" pitchFamily="34" charset="0"/>
                <a:cs typeface="Calibri" pitchFamily="34" charset="0"/>
              </a:rPr>
              <a:t>       </a:t>
            </a:r>
            <a:endParaRPr lang="kk-KZ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47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467544" y="-1"/>
            <a:ext cx="8352928" cy="49480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b="1" dirty="0" smtClean="0"/>
              <a:t>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39502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Calibri" pitchFamily="34" charset="0"/>
                <a:cs typeface="Calibri" pitchFamily="34" charset="0"/>
              </a:rPr>
              <a:t>                    Мемлекеттік </a:t>
            </a:r>
            <a:r>
              <a:rPr lang="kk-KZ" b="1" dirty="0">
                <a:latin typeface="Calibri" pitchFamily="34" charset="0"/>
                <a:cs typeface="Calibri" pitchFamily="34" charset="0"/>
              </a:rPr>
              <a:t>сатып алу бойынша бөлінген </a:t>
            </a:r>
            <a:r>
              <a:rPr lang="kk-KZ" b="1" dirty="0" smtClean="0">
                <a:latin typeface="Calibri" pitchFamily="34" charset="0"/>
                <a:cs typeface="Calibri" pitchFamily="34" charset="0"/>
              </a:rPr>
              <a:t>қаражат </a:t>
            </a:r>
          </a:p>
          <a:p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>
                <a:latin typeface="Calibri" pitchFamily="34" charset="0"/>
                <a:cs typeface="Calibri" pitchFamily="34" charset="0"/>
              </a:rPr>
              <a:t>Жыл сайын университет оқу және ғылыми әдебиеттерді сатып алу үшін қаражат бөліп отырады. Кафедралардың сұраныстары негізінде кітаптар сатып алынады. 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 -  2023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жылы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59 985 782 теңгеге 477 атау, 8702 дана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оқу және ғылыми әдебиеттер сатып алынды, оның ішінде қазақ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6629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дана, орыс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1733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дана,  шет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340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дана.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 smtClean="0">
                <a:latin typeface="Calibri" pitchFamily="34" charset="0"/>
                <a:cs typeface="Calibri" pitchFamily="34" charset="0"/>
              </a:rPr>
              <a:t>  -  2024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жылы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17</a:t>
            </a:r>
            <a:r>
              <a:rPr lang="kk-KZ" dirty="0">
                <a:latin typeface="Calibri" pitchFamily="34" charset="0"/>
                <a:cs typeface="Calibri" pitchFamily="34" charset="0"/>
              </a:rPr>
              <a:t> 651 779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теңгеге 303 атау, 2745 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 оқу және ғылыми әдебиеттер сатып алынды, оның ішінде қазақ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2325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дана, орыс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380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дана,  шет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40 дана</a:t>
            </a:r>
            <a:r>
              <a:rPr lang="kk-KZ" dirty="0">
                <a:latin typeface="Calibri" pitchFamily="34" charset="0"/>
                <a:cs typeface="Calibri" pitchFamily="34" charset="0"/>
              </a:rPr>
              <a:t>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және 21 000 000 теңгеге «Аlemlibrary</a:t>
            </a:r>
            <a:r>
              <a:rPr lang="kk-KZ" dirty="0">
                <a:latin typeface="Calibri" pitchFamily="34" charset="0"/>
                <a:cs typeface="Calibri" pitchFamily="34" charset="0"/>
              </a:rPr>
              <a:t>» электронды кітапханасы 800 атаумен сатып алынды.</a:t>
            </a:r>
            <a:endParaRPr lang="ru-RU" dirty="0">
              <a:latin typeface="Calibri" pitchFamily="34" charset="0"/>
              <a:cs typeface="Calibri" pitchFamily="34" charset="0"/>
            </a:endParaRPr>
          </a:p>
          <a:p>
            <a:r>
              <a:rPr lang="kk-KZ" dirty="0" smtClean="0">
                <a:latin typeface="Calibri" pitchFamily="34" charset="0"/>
                <a:cs typeface="Calibri" pitchFamily="34" charset="0"/>
              </a:rPr>
              <a:t>  -  2025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жылы 52 194 764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теңгеге 215 атау, 4054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 оқу және ғылыми әдебиеттер сатып алынды, оның ішінде қазақ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3179 дана</a:t>
            </a:r>
            <a:r>
              <a:rPr lang="kk-KZ" dirty="0">
                <a:latin typeface="Calibri" pitchFamily="34" charset="0"/>
                <a:cs typeface="Calibri" pitchFamily="34" charset="0"/>
              </a:rPr>
              <a:t>, орыс 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685 дана, шет </a:t>
            </a:r>
            <a:r>
              <a:rPr lang="kk-KZ" dirty="0">
                <a:latin typeface="Calibri" pitchFamily="34" charset="0"/>
                <a:cs typeface="Calibri" pitchFamily="34" charset="0"/>
              </a:rPr>
              <a:t>тілінде 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190 </a:t>
            </a:r>
            <a:r>
              <a:rPr lang="kk-KZ" dirty="0">
                <a:latin typeface="Calibri" pitchFamily="34" charset="0"/>
                <a:cs typeface="Calibri" pitchFamily="34" charset="0"/>
              </a:rPr>
              <a:t>дана</a:t>
            </a:r>
            <a:r>
              <a:rPr lang="kk-KZ" dirty="0" smtClean="0">
                <a:latin typeface="Calibri" pitchFamily="34" charset="0"/>
                <a:cs typeface="Calibri" pitchFamily="34" charset="0"/>
              </a:rPr>
              <a:t>.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17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87624" y="339502"/>
            <a:ext cx="7128792" cy="8572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16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kk-KZ" sz="1800" b="1" dirty="0" smtClean="0">
                <a:latin typeface="Arial" pitchFamily="34" charset="0"/>
                <a:cs typeface="Arial" pitchFamily="34" charset="0"/>
              </a:rPr>
              <a:t>кесте. Соңғы 3 жылда кітапхана қорының жаңартылуы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latin typeface="Arial" pitchFamily="34" charset="0"/>
                <a:cs typeface="Arial" pitchFamily="34" charset="0"/>
              </a:rPr>
            </a:b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01329764"/>
              </p:ext>
            </p:extLst>
          </p:nvPr>
        </p:nvGraphicFramePr>
        <p:xfrm>
          <a:off x="395536" y="1131591"/>
          <a:ext cx="8064897" cy="2758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6144"/>
                <a:gridCol w="1296144"/>
                <a:gridCol w="864096"/>
                <a:gridCol w="1383430"/>
                <a:gridCol w="1117083"/>
                <a:gridCol w="1117958"/>
                <a:gridCol w="990042"/>
              </a:tblGrid>
              <a:tr h="985340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Жыл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Бөлінген қаражат 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kk-KZ" sz="1800" b="1" dirty="0" smtClean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Атау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Жаңа кітаптар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Қазақ тілінде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12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Орыс тілінде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Шет тілінде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120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2023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59 985 782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i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477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8702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6629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12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1733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760"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340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120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2024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17</a:t>
                      </a: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 651 779 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i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303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2745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2325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12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380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760"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40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120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2025</a:t>
                      </a:r>
                      <a:endParaRPr lang="ru-RU" sz="18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52 194 764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i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215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4054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3179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12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685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11760"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190</a:t>
                      </a:r>
                      <a:endParaRPr lang="ru-RU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97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1520" y="98277"/>
            <a:ext cx="6857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lang="kk-KZ" sz="1200" b="1" dirty="0" smtClean="0"/>
              <a:t>2025-2026 </a:t>
            </a:r>
            <a:r>
              <a:rPr lang="kk-KZ" sz="1200" b="1" dirty="0"/>
              <a:t>оқу жылына білім беру бағдарламасын кітаппен </a:t>
            </a:r>
            <a:r>
              <a:rPr lang="kk-KZ" sz="1200" b="1" dirty="0" smtClean="0"/>
              <a:t>қамтамасыз ету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13951337"/>
              </p:ext>
            </p:extLst>
          </p:nvPr>
        </p:nvGraphicFramePr>
        <p:xfrm>
          <a:off x="251520" y="411510"/>
          <a:ext cx="8496946" cy="461085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32048"/>
                <a:gridCol w="1855377"/>
                <a:gridCol w="413221"/>
                <a:gridCol w="600222"/>
                <a:gridCol w="600222"/>
                <a:gridCol w="600222"/>
                <a:gridCol w="496565"/>
                <a:gridCol w="596019"/>
                <a:gridCol w="596019"/>
                <a:gridCol w="595318"/>
                <a:gridCol w="570105"/>
                <a:gridCol w="570804"/>
                <a:gridCol w="570804"/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Білім беру бағдарламасы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Студент  саны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vert="vert270"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Кітаппен қамтамасыз ету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Кітап саны пәндер бойынша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Кітап-  </a:t>
                      </a:r>
                      <a:r>
                        <a:rPr lang="kk-KZ" sz="900" dirty="0" smtClean="0">
                          <a:effectLst/>
                        </a:rPr>
                        <a:t>пен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</a:tr>
              <a:tr h="358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Барлығы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қазақ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орыс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шет тілі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Элек-ды түрде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Б</a:t>
                      </a:r>
                      <a:r>
                        <a:rPr lang="ru-RU" sz="900" dirty="0" err="1">
                          <a:effectLst/>
                        </a:rPr>
                        <a:t>арлығы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ЖБП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П</a:t>
                      </a:r>
                      <a:r>
                        <a:rPr lang="ru-RU" sz="900" dirty="0">
                          <a:effectLst/>
                        </a:rPr>
                        <a:t>П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900" dirty="0" smtClean="0">
                          <a:effectLst/>
                        </a:rPr>
                        <a:t>қамту %</a:t>
                      </a:r>
                      <a:endParaRPr lang="ru-RU" sz="900" dirty="0" smtClean="0">
                        <a:effectLst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 anchor="ctr"/>
                </a:tc>
              </a:tr>
              <a:tr h="20602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"6В01101 - Педагогика және психология"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48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15414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14147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1086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181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540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15414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5429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1660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8325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3,23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1715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"6В01102-Психология" ІР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4594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2826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1132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636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409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4594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3259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1335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0,96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30507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"6В01201-Мектепке дейінгі тәрбиелеу және оқыту педагогикасы"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123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12099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10724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1197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178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301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12099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5089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1758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5252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2,54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49460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"6В01202-Мектепке дейінгі білім" ІР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5222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3558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1045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619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400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5222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3302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384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1536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1,10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335260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"6В01301- Бастауышта оқыту педагогика мен әдістемесі мұғалімін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432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11467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10088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1225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154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628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11467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5429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1661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4377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2,41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14503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6В01302- Бастауыш білім беру"  ІР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95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5030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3266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1148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616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387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5030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3259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690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1081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1,06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32413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"6В01401 - Бастапқы әскери дайындық пәні бойынша мұғалімін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13563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11282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1711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570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574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13563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8473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2751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2339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2,85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36703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"6В01402 - Дене шынықтыру және спорт пәні бойынша мұғалімін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870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5071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4572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465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34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265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5071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879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1724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2468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1,06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98185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"6В01403 - Музыка мұғалімдерін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127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11727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8397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2602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728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538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11727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6536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1914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3277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2,46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93137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"6В01404 - Көркем еңбек және сызу мұғалімін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373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17199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14153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2238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808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617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17199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14153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2238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808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3,61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41258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"6В01405 - Құқық және экономика негіздері мұғалімін даярлау"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49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13732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6595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1804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5333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635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13732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6595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1804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5333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2,88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  <a:tr h="260581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12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"6В01409 -Дене шынықтыру және спорт"  ІР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199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5109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3299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1165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645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289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5109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3996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863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>
                          <a:effectLst/>
                        </a:rPr>
                        <a:t>250</a:t>
                      </a:r>
                      <a:endParaRPr lang="ru-RU" sz="9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900" dirty="0">
                          <a:effectLst/>
                        </a:rPr>
                        <a:t>1,07</a:t>
                      </a:r>
                      <a:endParaRPr lang="ru-RU" sz="9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35686" marR="3568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97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66193671"/>
              </p:ext>
            </p:extLst>
          </p:nvPr>
        </p:nvGraphicFramePr>
        <p:xfrm>
          <a:off x="251520" y="267494"/>
          <a:ext cx="8568952" cy="478842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94807"/>
                <a:gridCol w="1781071"/>
                <a:gridCol w="436212"/>
                <a:gridCol w="633615"/>
                <a:gridCol w="632875"/>
                <a:gridCol w="633615"/>
                <a:gridCol w="490183"/>
                <a:gridCol w="524191"/>
                <a:gridCol w="629179"/>
                <a:gridCol w="628439"/>
                <a:gridCol w="580382"/>
                <a:gridCol w="601822"/>
                <a:gridCol w="602561"/>
              </a:tblGrid>
              <a:tr h="322425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13</a:t>
                      </a:r>
                      <a:endParaRPr lang="ru-RU" sz="1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"6В01410 -Музыка </a:t>
                      </a:r>
                      <a:r>
                        <a:rPr lang="ru-RU" sz="1000" dirty="0" err="1">
                          <a:effectLst/>
                        </a:rPr>
                        <a:t>мұғалімдерін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  ІР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83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4716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2635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1467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614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205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4716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3146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879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691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0,99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368254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"6В01501- Математика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5207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4901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218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5207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1865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440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2902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1,09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364410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"6В01502- Физика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11552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10266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824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11552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5429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1769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4354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2,42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5358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"6В01503- Информатика мұғалімдерін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8290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7385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623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282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8290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2940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1523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3827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1,74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31293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"6В01504 - Химия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9415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8368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707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340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336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9415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3318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1545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4552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1,98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2668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"6В01505 - Биология </a:t>
                      </a:r>
                      <a:r>
                        <a:rPr lang="ru-RU" sz="1000" dirty="0" err="1">
                          <a:effectLst/>
                        </a:rPr>
                        <a:t>мұғалімін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даярлау</a:t>
                      </a:r>
                      <a:r>
                        <a:rPr lang="ru-RU" sz="1000" dirty="0">
                          <a:effectLst/>
                        </a:rPr>
                        <a:t>"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165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10725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9472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894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359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452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10725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3335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2312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5078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22069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"6В01506-  География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8845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7799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961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358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8845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7799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961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1,86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45133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"6В01507- Химия-Биология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13075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10991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1286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798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332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13075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3404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1352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8319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2,74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369792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"6В01508- Математика-Физика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10477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8918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943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616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257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10477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4770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2279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3428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2,20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322425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"5В01509 - Математика- Информатика"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11845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10522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859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589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11845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5773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1865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4207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2,49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21300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"6В01510- Физика-Информати ка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9764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9110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574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80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592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9764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3335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1661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4768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2,05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  <a:tr h="405156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"6В01511- География-Тарих мұғалімін даярлау"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10434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9889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465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373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10434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3335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1491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5608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2,19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45074" marR="450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93782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7455830</TotalTime>
  <Words>2359</Words>
  <Application>Microsoft Office PowerPoint</Application>
  <PresentationFormat>Экран (16:9)</PresentationFormat>
  <Paragraphs>923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Презентация PowerPoint</vt:lpstr>
      <vt:lpstr>Презентация PowerPoint</vt:lpstr>
      <vt:lpstr>Презентация PowerPoint</vt:lpstr>
      <vt:lpstr>1-кесте. Кітапхана қорындағы әдебиеттер түрлері бойынша</vt:lpstr>
      <vt:lpstr>Презентация PowerPoint</vt:lpstr>
      <vt:lpstr>Презентация PowerPoint</vt:lpstr>
      <vt:lpstr>3-кесте. Соңғы 3 жылда кітапхана қорының жаңартылуы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Кітапхананың сайты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NUR-OKMPU</dc:creator>
  <cp:lastModifiedBy>USER</cp:lastModifiedBy>
  <cp:revision>260</cp:revision>
  <cp:lastPrinted>2023-03-03T09:11:09Z</cp:lastPrinted>
  <dcterms:created xsi:type="dcterms:W3CDTF">2021-06-02T03:01:25Z</dcterms:created>
  <dcterms:modified xsi:type="dcterms:W3CDTF">2026-02-26T10:04:56Z</dcterms:modified>
</cp:coreProperties>
</file>